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SourceSansPr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from Hanu in Piazza: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 is secondary to the following aspects.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Making sure that in your presentation you can convince everyone that you understand, mathematically and intuitively what is going on in the code.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You understand the code enough that you can make it work on data that we provided that is different from the original dataset published by the authors of the paper/code on Github.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Schedule: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[4, </a:t>
            </a:r>
            <a:r>
              <a:rPr lang="en">
                <a:highlight>
                  <a:srgbClr val="FFFF00"/>
                </a:highlight>
              </a:rPr>
              <a:t>10</a:t>
            </a:r>
            <a:r>
              <a:rPr lang="en"/>
              <a:t>, 6, 5, 1, 9, 8, 2, 3, 7, 11]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do 25 minute presentations per group (4 groups per class). (20 min presentation, 3-5 min questions)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f85ae9ee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f85ae9ee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f85ae9ee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f85ae9ee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f85ae9ee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f85ae9ee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29ae2b9b0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29ae2b9b0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29ae2b9b0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29ae2b9b0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f85ae9ee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f85ae9ee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f85ae9ee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f85ae9ee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f85ae9eec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f85ae9ee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Goals: determine if the two frames moved enough to warrant a new position estimate from slam?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Match features, set stereo parameters, rectify calibrated image pairs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Visualize the disparities between cam0 and cam1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improve the quality of detected features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29ae2b9b0_6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29ae2b9b0_6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f85ae9ee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f85ae9ee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85ae9ee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85ae9ee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constantly working to minimize error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f85ae9ee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f85ae9ee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85ae9ee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85ae9ee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e80e87a3_3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e80e87a3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Predominantly</a:t>
            </a:r>
            <a:r>
              <a:rPr lang="en"/>
              <a:t> in MATLAB as of April 6, 2020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f85ae9ee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f85ae9ee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85ae9ee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85ae9ee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85ae9ee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f85ae9ee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85ae9ee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85ae9ee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85ae9ee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85ae9ee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1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69" name="Google Shape;69;p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3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9" name="Google Shape;39;p6"/>
          <p:cNvGrpSpPr/>
          <p:nvPr/>
        </p:nvGrpSpPr>
        <p:grpSpPr>
          <a:xfrm>
            <a:off x="3839646" y="782919"/>
            <a:ext cx="1464573" cy="842707"/>
            <a:chOff x="3593400" y="1729675"/>
            <a:chExt cx="1957200" cy="1123610"/>
          </a:xfrm>
        </p:grpSpPr>
        <p:sp>
          <p:nvSpPr>
            <p:cNvPr id="40" name="Google Shape;40;p6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i="0" sz="6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" name="Google Shape;43;p6"/>
          <p:cNvCxnSpPr>
            <a:endCxn id="41" idx="1"/>
          </p:cNvCxnSpPr>
          <p:nvPr/>
        </p:nvCxnSpPr>
        <p:spPr>
          <a:xfrm>
            <a:off x="3750511" y="390298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6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6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b="0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athworks.com/help/vision/examples/monocular-visual-simultaneous-localization-and-mapping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Kl165KKr1eUxvcKfMgxf5_HaZSlDfLpS/view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6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6.jp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open?id=1xowIku0Wp7PKvMO_sHw53Z-0vY0mfTxt" TargetMode="External"/><Relationship Id="rId4" Type="http://schemas.openxmlformats.org/officeDocument/2006/relationships/hyperlink" Target="https://www.mathworks.com/help/vision/examples/monocular-visual-simultaneous-localization-and-mapping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5305525" y="3584825"/>
            <a:ext cx="30606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By: Josh Field, Dan Romano, Annie Waye, David Yang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EECE 5554: Robotics Sensing and Navigation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April 6, 2020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81" name="Google Shape;81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Autonomous Car SLAM</a:t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2528887" y="3280696"/>
            <a:ext cx="2210065" cy="1502046"/>
            <a:chOff x="5268225" y="4341925"/>
            <a:chExt cx="468850" cy="387275"/>
          </a:xfrm>
        </p:grpSpPr>
        <p:sp>
          <p:nvSpPr>
            <p:cNvPr id="83" name="Google Shape;83;p13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Process: Mapping</a:t>
            </a:r>
            <a:endParaRPr/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747425" y="958150"/>
            <a:ext cx="75717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Mapping is all based off of matlab example “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Monocular Visual Simultaneous Localization and Mapping</a:t>
            </a:r>
            <a:r>
              <a:rPr lang="en" sz="1800"/>
              <a:t>”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"/>
          <p:cNvSpPr/>
          <p:nvPr/>
        </p:nvSpPr>
        <p:spPr>
          <a:xfrm>
            <a:off x="240100" y="3045525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0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1557000" y="2929875"/>
            <a:ext cx="983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frames initialize map</a:t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>
            <a:off x="6935700" y="3535325"/>
            <a:ext cx="1149000" cy="612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and Rotation</a:t>
            </a:r>
            <a:endParaRPr/>
          </a:p>
        </p:txBody>
      </p:sp>
      <p:cxnSp>
        <p:nvCxnSpPr>
          <p:cNvPr id="239" name="Google Shape;239;p22"/>
          <p:cNvCxnSpPr>
            <a:stCxn id="236" idx="3"/>
            <a:endCxn id="237" idx="1"/>
          </p:cNvCxnSpPr>
          <p:nvPr/>
        </p:nvCxnSpPr>
        <p:spPr>
          <a:xfrm>
            <a:off x="1309000" y="3235275"/>
            <a:ext cx="2481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2"/>
          <p:cNvCxnSpPr>
            <a:stCxn id="241" idx="3"/>
            <a:endCxn id="238" idx="1"/>
          </p:cNvCxnSpPr>
          <p:nvPr/>
        </p:nvCxnSpPr>
        <p:spPr>
          <a:xfrm>
            <a:off x="6085200" y="3235875"/>
            <a:ext cx="850500" cy="60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2"/>
          <p:cNvSpPr/>
          <p:nvPr/>
        </p:nvSpPr>
        <p:spPr>
          <a:xfrm>
            <a:off x="2745002" y="2867175"/>
            <a:ext cx="1522200" cy="737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and features stored as keyframe</a:t>
            </a:r>
            <a:endParaRPr/>
          </a:p>
        </p:txBody>
      </p:sp>
      <p:sp>
        <p:nvSpPr>
          <p:cNvPr id="241" name="Google Shape;241;p22"/>
          <p:cNvSpPr/>
          <p:nvPr/>
        </p:nvSpPr>
        <p:spPr>
          <a:xfrm>
            <a:off x="4595700" y="2828775"/>
            <a:ext cx="1489500" cy="814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Position values calculated from keyframe</a:t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6641175" y="2384850"/>
            <a:ext cx="1278000" cy="9306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matched features (to 3d map)</a:t>
            </a:r>
            <a:endParaRPr>
              <a:highlight>
                <a:srgbClr val="FCE5CD"/>
              </a:highlight>
            </a:endParaRPr>
          </a:p>
        </p:txBody>
      </p:sp>
      <p:cxnSp>
        <p:nvCxnSpPr>
          <p:cNvPr id="244" name="Google Shape;244;p22"/>
          <p:cNvCxnSpPr>
            <a:stCxn id="241" idx="3"/>
            <a:endCxn id="243" idx="1"/>
          </p:cNvCxnSpPr>
          <p:nvPr/>
        </p:nvCxnSpPr>
        <p:spPr>
          <a:xfrm flipH="1" rot="10800000">
            <a:off x="6085200" y="2850075"/>
            <a:ext cx="555900" cy="3858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2"/>
          <p:cNvCxnSpPr>
            <a:stCxn id="242" idx="3"/>
            <a:endCxn id="241" idx="1"/>
          </p:cNvCxnSpPr>
          <p:nvPr/>
        </p:nvCxnSpPr>
        <p:spPr>
          <a:xfrm>
            <a:off x="4267202" y="3235875"/>
            <a:ext cx="3285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22"/>
          <p:cNvCxnSpPr>
            <a:stCxn id="237" idx="3"/>
            <a:endCxn id="242" idx="1"/>
          </p:cNvCxnSpPr>
          <p:nvPr/>
        </p:nvCxnSpPr>
        <p:spPr>
          <a:xfrm>
            <a:off x="2540700" y="3235875"/>
            <a:ext cx="2043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22"/>
          <p:cNvSpPr/>
          <p:nvPr/>
        </p:nvSpPr>
        <p:spPr>
          <a:xfrm>
            <a:off x="5492100" y="1840575"/>
            <a:ext cx="1278000" cy="565475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&gt;140</a:t>
            </a:r>
            <a:endParaRPr/>
          </a:p>
        </p:txBody>
      </p:sp>
      <p:cxnSp>
        <p:nvCxnSpPr>
          <p:cNvPr id="248" name="Google Shape;248;p22"/>
          <p:cNvCxnSpPr>
            <a:stCxn id="243" idx="3"/>
            <a:endCxn id="247" idx="0"/>
          </p:cNvCxnSpPr>
          <p:nvPr/>
        </p:nvCxnSpPr>
        <p:spPr>
          <a:xfrm rot="10800000">
            <a:off x="6131175" y="1840650"/>
            <a:ext cx="1788000" cy="1009500"/>
          </a:xfrm>
          <a:prstGeom prst="bentConnector4">
            <a:avLst>
              <a:gd fmla="val -13318" name="adj1"/>
              <a:gd fmla="val 123596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2"/>
          <p:cNvCxnSpPr>
            <a:stCxn id="247" idx="2"/>
            <a:endCxn id="241" idx="0"/>
          </p:cNvCxnSpPr>
          <p:nvPr/>
        </p:nvCxnSpPr>
        <p:spPr>
          <a:xfrm rot="5400000">
            <a:off x="5524500" y="2222150"/>
            <a:ext cx="422700" cy="7905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22"/>
          <p:cNvCxnSpPr>
            <a:stCxn id="247" idx="1"/>
            <a:endCxn id="242" idx="0"/>
          </p:cNvCxnSpPr>
          <p:nvPr/>
        </p:nvCxnSpPr>
        <p:spPr>
          <a:xfrm flipH="1">
            <a:off x="3506100" y="2123313"/>
            <a:ext cx="1986000" cy="7440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2"/>
          <p:cNvSpPr txBox="1"/>
          <p:nvPr/>
        </p:nvSpPr>
        <p:spPr>
          <a:xfrm>
            <a:off x="5406875" y="2316125"/>
            <a:ext cx="4803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4405075" y="1840575"/>
            <a:ext cx="4803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4397700" y="3938725"/>
            <a:ext cx="1890300" cy="1000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Point </a:t>
            </a:r>
            <a:r>
              <a:rPr lang="en"/>
              <a:t>Positions</a:t>
            </a:r>
            <a:r>
              <a:rPr lang="en"/>
              <a:t> Calculated and Stored for 3d map creation</a:t>
            </a:r>
            <a:endParaRPr/>
          </a:p>
        </p:txBody>
      </p:sp>
      <p:cxnSp>
        <p:nvCxnSpPr>
          <p:cNvPr id="254" name="Google Shape;254;p22"/>
          <p:cNvCxnSpPr>
            <a:stCxn id="241" idx="2"/>
            <a:endCxn id="253" idx="0"/>
          </p:cNvCxnSpPr>
          <p:nvPr/>
        </p:nvCxnSpPr>
        <p:spPr>
          <a:xfrm flipH="1" rot="-5400000">
            <a:off x="5193750" y="3789675"/>
            <a:ext cx="295800" cy="24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22"/>
          <p:cNvSpPr/>
          <p:nvPr/>
        </p:nvSpPr>
        <p:spPr>
          <a:xfrm>
            <a:off x="6935700" y="4327525"/>
            <a:ext cx="1149000" cy="612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Point Cloud</a:t>
            </a:r>
            <a:endParaRPr/>
          </a:p>
        </p:txBody>
      </p:sp>
      <p:cxnSp>
        <p:nvCxnSpPr>
          <p:cNvPr id="256" name="Google Shape;256;p22"/>
          <p:cNvCxnSpPr>
            <a:stCxn id="253" idx="3"/>
            <a:endCxn id="255" idx="1"/>
          </p:cNvCxnSpPr>
          <p:nvPr/>
        </p:nvCxnSpPr>
        <p:spPr>
          <a:xfrm>
            <a:off x="6288000" y="4439125"/>
            <a:ext cx="647700" cy="194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Process: Loop Closure</a:t>
            </a:r>
            <a:endParaRPr/>
          </a:p>
        </p:txBody>
      </p:sp>
      <p:sp>
        <p:nvSpPr>
          <p:cNvPr id="262" name="Google Shape;262;p23"/>
          <p:cNvSpPr txBox="1"/>
          <p:nvPr>
            <p:ph idx="1" type="body"/>
          </p:nvPr>
        </p:nvSpPr>
        <p:spPr>
          <a:xfrm>
            <a:off x="406775" y="119095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Not working yet, but the process is outlined below: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3" name="Google Shape;263;p23"/>
          <p:cNvSpPr/>
          <p:nvPr/>
        </p:nvSpPr>
        <p:spPr>
          <a:xfrm>
            <a:off x="7202050" y="2717650"/>
            <a:ext cx="1262400" cy="737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Known </a:t>
            </a:r>
            <a:r>
              <a:rPr lang="en"/>
              <a:t>Position</a:t>
            </a:r>
            <a:r>
              <a:rPr lang="en"/>
              <a:t>, Less Error</a:t>
            </a:r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738377" y="2717650"/>
            <a:ext cx="1522200" cy="737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and Map Determination</a:t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2567850" y="2717650"/>
            <a:ext cx="1311900" cy="737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Keyframe Detected</a:t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4187025" y="2717650"/>
            <a:ext cx="1213800" cy="737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CE5CD"/>
                </a:highlight>
              </a:rPr>
              <a:t>Compare to Previous Frames</a:t>
            </a:r>
            <a:endParaRPr>
              <a:highlight>
                <a:srgbClr val="FCE5CD"/>
              </a:highlight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5598975" y="2651238"/>
            <a:ext cx="1174450" cy="870225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Match?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6709750" y="2777375"/>
            <a:ext cx="49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69" name="Google Shape;269;p23"/>
          <p:cNvCxnSpPr>
            <a:stCxn id="267" idx="0"/>
            <a:endCxn id="264" idx="0"/>
          </p:cNvCxnSpPr>
          <p:nvPr/>
        </p:nvCxnSpPr>
        <p:spPr>
          <a:xfrm rot="5400000">
            <a:off x="3809750" y="341088"/>
            <a:ext cx="66300" cy="4686600"/>
          </a:xfrm>
          <a:prstGeom prst="bentConnector3">
            <a:avLst>
              <a:gd fmla="val -63142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23"/>
          <p:cNvSpPr txBox="1"/>
          <p:nvPr/>
        </p:nvSpPr>
        <p:spPr>
          <a:xfrm>
            <a:off x="3633625" y="1942525"/>
            <a:ext cx="7515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71" name="Google Shape;271;p23"/>
          <p:cNvCxnSpPr>
            <a:stCxn id="264" idx="3"/>
            <a:endCxn id="265" idx="1"/>
          </p:cNvCxnSpPr>
          <p:nvPr/>
        </p:nvCxnSpPr>
        <p:spPr>
          <a:xfrm>
            <a:off x="2260577" y="3086350"/>
            <a:ext cx="30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3"/>
          <p:cNvCxnSpPr>
            <a:stCxn id="265" idx="3"/>
            <a:endCxn id="266" idx="1"/>
          </p:cNvCxnSpPr>
          <p:nvPr/>
        </p:nvCxnSpPr>
        <p:spPr>
          <a:xfrm>
            <a:off x="3879750" y="3086350"/>
            <a:ext cx="30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3"/>
          <p:cNvCxnSpPr>
            <a:stCxn id="266" idx="3"/>
            <a:endCxn id="267" idx="1"/>
          </p:cNvCxnSpPr>
          <p:nvPr/>
        </p:nvCxnSpPr>
        <p:spPr>
          <a:xfrm>
            <a:off x="5400825" y="3086350"/>
            <a:ext cx="19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3"/>
          <p:cNvCxnSpPr>
            <a:stCxn id="267" idx="3"/>
            <a:endCxn id="263" idx="1"/>
          </p:cNvCxnSpPr>
          <p:nvPr/>
        </p:nvCxnSpPr>
        <p:spPr>
          <a:xfrm>
            <a:off x="6773425" y="3086350"/>
            <a:ext cx="42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Results</a:t>
            </a:r>
            <a:endParaRPr/>
          </a:p>
        </p:txBody>
      </p:sp>
      <p:pic>
        <p:nvPicPr>
          <p:cNvPr id="280" name="Google Shape;280;p24" title="SingleTur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00" y="1010725"/>
            <a:ext cx="4904450" cy="32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5">
            <a:alphaModFix/>
          </a:blip>
          <a:srcRect b="0" l="24819" r="10697" t="16492"/>
          <a:stretch/>
        </p:blipFill>
        <p:spPr>
          <a:xfrm>
            <a:off x="6629250" y="1255538"/>
            <a:ext cx="2384250" cy="27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9563" y="1174187"/>
            <a:ext cx="1251875" cy="29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Results</a:t>
            </a:r>
            <a:endParaRPr/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675" y="1244600"/>
            <a:ext cx="4118275" cy="30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26" y="1244600"/>
            <a:ext cx="4118274" cy="30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Results</a:t>
            </a:r>
            <a:endParaRPr/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3120"/>
            <a:ext cx="4419599" cy="331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 txBox="1"/>
          <p:nvPr/>
        </p:nvSpPr>
        <p:spPr>
          <a:xfrm>
            <a:off x="3249275" y="4380300"/>
            <a:ext cx="5597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Note: No scale on units for trajectory as we are using monocular vision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50" y="1163125"/>
            <a:ext cx="4419573" cy="33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LIDAR Process</a:t>
            </a:r>
            <a:endParaRPr/>
          </a:p>
        </p:txBody>
      </p:sp>
      <p:sp>
        <p:nvSpPr>
          <p:cNvPr id="303" name="Google Shape;303;p27"/>
          <p:cNvSpPr txBox="1"/>
          <p:nvPr>
            <p:ph idx="1" type="body"/>
          </p:nvPr>
        </p:nvSpPr>
        <p:spPr>
          <a:xfrm>
            <a:off x="745950" y="946625"/>
            <a:ext cx="7571700" cy="3573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2304375" y="3913750"/>
            <a:ext cx="908400" cy="347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pc_n</a:t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1325850" y="3913750"/>
            <a:ext cx="809100" cy="347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cxnSp>
        <p:nvCxnSpPr>
          <p:cNvPr id="306" name="Google Shape;306;p27"/>
          <p:cNvCxnSpPr>
            <a:stCxn id="305" idx="3"/>
            <a:endCxn id="304" idx="1"/>
          </p:cNvCxnSpPr>
          <p:nvPr/>
        </p:nvCxnSpPr>
        <p:spPr>
          <a:xfrm>
            <a:off x="2134950" y="4087600"/>
            <a:ext cx="169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27"/>
          <p:cNvCxnSpPr/>
          <p:nvPr/>
        </p:nvCxnSpPr>
        <p:spPr>
          <a:xfrm flipH="1" rot="10800000">
            <a:off x="4291750" y="4087600"/>
            <a:ext cx="2622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7"/>
          <p:cNvCxnSpPr/>
          <p:nvPr/>
        </p:nvCxnSpPr>
        <p:spPr>
          <a:xfrm>
            <a:off x="5531375" y="4093450"/>
            <a:ext cx="2727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27"/>
          <p:cNvSpPr/>
          <p:nvPr/>
        </p:nvSpPr>
        <p:spPr>
          <a:xfrm>
            <a:off x="1239975" y="2497500"/>
            <a:ext cx="908400" cy="454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</a:t>
            </a:r>
            <a:endParaRPr/>
          </a:p>
        </p:txBody>
      </p:sp>
      <p:sp>
        <p:nvSpPr>
          <p:cNvPr id="310" name="Google Shape;310;p27"/>
          <p:cNvSpPr/>
          <p:nvPr/>
        </p:nvSpPr>
        <p:spPr>
          <a:xfrm>
            <a:off x="3212775" y="2504550"/>
            <a:ext cx="1618500" cy="454800"/>
          </a:xfrm>
          <a:prstGeom prst="roundRect">
            <a:avLst>
              <a:gd fmla="val 10863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Pose estimate</a:t>
            </a:r>
            <a:endParaRPr/>
          </a:p>
        </p:txBody>
      </p:sp>
      <p:sp>
        <p:nvSpPr>
          <p:cNvPr id="311" name="Google Shape;311;p27"/>
          <p:cNvSpPr/>
          <p:nvPr/>
        </p:nvSpPr>
        <p:spPr>
          <a:xfrm>
            <a:off x="1935250" y="1259800"/>
            <a:ext cx="1755600" cy="397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Occupancy map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3635013" y="3913750"/>
            <a:ext cx="936000" cy="347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pc_(n+1)</a:t>
            </a: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4927775" y="3913750"/>
            <a:ext cx="973800" cy="347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pc_(n+1)</a:t>
            </a: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6258325" y="3913750"/>
            <a:ext cx="809100" cy="347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cxnSp>
        <p:nvCxnSpPr>
          <p:cNvPr id="315" name="Google Shape;315;p27"/>
          <p:cNvCxnSpPr>
            <a:stCxn id="312" idx="3"/>
            <a:endCxn id="313" idx="1"/>
          </p:cNvCxnSpPr>
          <p:nvPr/>
        </p:nvCxnSpPr>
        <p:spPr>
          <a:xfrm>
            <a:off x="4571013" y="4087600"/>
            <a:ext cx="35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27"/>
          <p:cNvCxnSpPr>
            <a:stCxn id="304" idx="3"/>
            <a:endCxn id="312" idx="1"/>
          </p:cNvCxnSpPr>
          <p:nvPr/>
        </p:nvCxnSpPr>
        <p:spPr>
          <a:xfrm>
            <a:off x="3212775" y="4087600"/>
            <a:ext cx="422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27"/>
          <p:cNvCxnSpPr>
            <a:stCxn id="313" idx="3"/>
            <a:endCxn id="314" idx="1"/>
          </p:cNvCxnSpPr>
          <p:nvPr/>
        </p:nvCxnSpPr>
        <p:spPr>
          <a:xfrm>
            <a:off x="5901575" y="4087600"/>
            <a:ext cx="35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27"/>
          <p:cNvCxnSpPr>
            <a:stCxn id="309" idx="2"/>
            <a:endCxn id="310" idx="2"/>
          </p:cNvCxnSpPr>
          <p:nvPr/>
        </p:nvCxnSpPr>
        <p:spPr>
          <a:xfrm flipH="1" rot="-5400000">
            <a:off x="2854575" y="1791900"/>
            <a:ext cx="7200" cy="2328000"/>
          </a:xfrm>
          <a:prstGeom prst="bentConnector3">
            <a:avLst>
              <a:gd fmla="val 340520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27"/>
          <p:cNvCxnSpPr>
            <a:stCxn id="304" idx="0"/>
            <a:endCxn id="310" idx="2"/>
          </p:cNvCxnSpPr>
          <p:nvPr/>
        </p:nvCxnSpPr>
        <p:spPr>
          <a:xfrm rot="-5400000">
            <a:off x="2913225" y="2804800"/>
            <a:ext cx="954300" cy="1263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7"/>
          <p:cNvCxnSpPr>
            <a:stCxn id="310" idx="1"/>
            <a:endCxn id="309" idx="3"/>
          </p:cNvCxnSpPr>
          <p:nvPr/>
        </p:nvCxnSpPr>
        <p:spPr>
          <a:xfrm rot="10800000">
            <a:off x="2148375" y="2725050"/>
            <a:ext cx="10644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27"/>
          <p:cNvCxnSpPr>
            <a:stCxn id="310" idx="0"/>
            <a:endCxn id="311" idx="2"/>
          </p:cNvCxnSpPr>
          <p:nvPr/>
        </p:nvCxnSpPr>
        <p:spPr>
          <a:xfrm flipH="1" rot="5400000">
            <a:off x="2993925" y="1476450"/>
            <a:ext cx="847200" cy="12090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27"/>
          <p:cNvSpPr txBox="1"/>
          <p:nvPr/>
        </p:nvSpPr>
        <p:spPr>
          <a:xfrm>
            <a:off x="5377800" y="1259800"/>
            <a:ext cx="2073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Update current pose and occupancy map if pose change is significant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LIDAR Results</a:t>
            </a:r>
            <a:endParaRPr/>
          </a:p>
        </p:txBody>
      </p:sp>
      <p:pic>
        <p:nvPicPr>
          <p:cNvPr id="328" name="Google Shape;3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325" y="929075"/>
            <a:ext cx="5194074" cy="37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 Image Analysis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1014750" y="2653400"/>
            <a:ext cx="2943900" cy="24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Stereo 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Image Sample 1: Removed Outliers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5413950" y="2653400"/>
            <a:ext cx="2943900" cy="24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Stereo Image Sample 2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6" name="Google Shape;336;p29"/>
          <p:cNvPicPr preferRelativeResize="0"/>
          <p:nvPr/>
        </p:nvPicPr>
        <p:blipFill rotWithShape="1">
          <a:blip r:embed="rId3">
            <a:alphaModFix/>
          </a:blip>
          <a:srcRect b="15965" l="20147" r="16477" t="25806"/>
          <a:stretch/>
        </p:blipFill>
        <p:spPr>
          <a:xfrm>
            <a:off x="1241175" y="2898500"/>
            <a:ext cx="2491054" cy="205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/>
          <p:cNvPicPr preferRelativeResize="0"/>
          <p:nvPr/>
        </p:nvPicPr>
        <p:blipFill rotWithShape="1">
          <a:blip r:embed="rId4">
            <a:alphaModFix/>
          </a:blip>
          <a:srcRect b="15506" l="14770" r="17133" t="18647"/>
          <a:stretch/>
        </p:blipFill>
        <p:spPr>
          <a:xfrm>
            <a:off x="5702363" y="2898500"/>
            <a:ext cx="2367075" cy="205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9"/>
          <p:cNvPicPr preferRelativeResize="0"/>
          <p:nvPr/>
        </p:nvPicPr>
        <p:blipFill rotWithShape="1">
          <a:blip r:embed="rId5">
            <a:alphaModFix/>
          </a:blip>
          <a:srcRect b="15472" l="9823" r="10886" t="30599"/>
          <a:stretch/>
        </p:blipFill>
        <p:spPr>
          <a:xfrm>
            <a:off x="1127371" y="1010726"/>
            <a:ext cx="2718657" cy="164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/>
          <p:cNvPicPr preferRelativeResize="0"/>
          <p:nvPr/>
        </p:nvPicPr>
        <p:blipFill rotWithShape="1">
          <a:blip r:embed="rId6">
            <a:alphaModFix/>
          </a:blip>
          <a:srcRect b="17669" l="10008" r="10493" t="27759"/>
          <a:stretch/>
        </p:blipFill>
        <p:spPr>
          <a:xfrm>
            <a:off x="5538911" y="1010725"/>
            <a:ext cx="2693978" cy="164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45" name="Google Shape;345;p30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Utilize Stereo Vision for scale in VSLAM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Improve sensor Fusion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Add Lidar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Reduce Drift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Incorporate SLAM - Rotation issues at the moment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Allow map generation for entire dataset from VSLAM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Currently at 20000 point limit at ~ 2 Minutes of data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86150" y="1126325"/>
            <a:ext cx="7571700" cy="389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Determine Navigation and Mapping</a:t>
            </a:r>
            <a:r>
              <a:rPr b="1" lang="en"/>
              <a:t> </a:t>
            </a:r>
            <a:r>
              <a:rPr lang="en"/>
              <a:t>data using </a:t>
            </a:r>
            <a:r>
              <a:rPr b="1" lang="en"/>
              <a:t>multiple methods </a:t>
            </a:r>
            <a:r>
              <a:rPr lang="en"/>
              <a:t>and </a:t>
            </a:r>
            <a:r>
              <a:rPr b="1" lang="en"/>
              <a:t>validate results</a:t>
            </a:r>
            <a:endParaRPr b="1"/>
          </a:p>
        </p:txBody>
      </p:sp>
      <p:sp>
        <p:nvSpPr>
          <p:cNvPr id="97" name="Google Shape;97;p14"/>
          <p:cNvSpPr/>
          <p:nvPr/>
        </p:nvSpPr>
        <p:spPr>
          <a:xfrm>
            <a:off x="4713475" y="1602000"/>
            <a:ext cx="3644400" cy="389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the position and orientation of the </a:t>
            </a:r>
            <a:r>
              <a:rPr lang="en"/>
              <a:t>car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86150" y="1602000"/>
            <a:ext cx="3644400" cy="389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Visually map </a:t>
            </a:r>
            <a:r>
              <a:rPr lang="en"/>
              <a:t>the surroundings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4713475" y="2866850"/>
            <a:ext cx="3644400" cy="389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calibration and rectification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786150" y="4039475"/>
            <a:ext cx="3644400" cy="389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with additional sensor methods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25355" l="10859" r="9229" t="43858"/>
          <a:stretch/>
        </p:blipFill>
        <p:spPr>
          <a:xfrm>
            <a:off x="4713475" y="3327325"/>
            <a:ext cx="3644399" cy="12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11635" l="3223" r="3055" t="14444"/>
          <a:stretch/>
        </p:blipFill>
        <p:spPr>
          <a:xfrm>
            <a:off x="6901125" y="3717450"/>
            <a:ext cx="1351025" cy="2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9513" y="2070812"/>
            <a:ext cx="2517664" cy="18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377" y="2077675"/>
            <a:ext cx="702580" cy="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Dataset “car_IR_RGB_lidar”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1"/>
                </a:solidFill>
                <a:highlight>
                  <a:schemeClr val="lt1"/>
                </a:highlight>
                <a:hlinkClick r:id="rId4"/>
              </a:rPr>
              <a:t>Monocular Visual Simultaneous Localization and Mapping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356" name="Google Shape;356;p3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Sensors/Data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233900" y="1104950"/>
            <a:ext cx="1972500" cy="1597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Flir RGB Camera (2):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Raw images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Intrinsic + extrinsic calibration parameters</a:t>
            </a:r>
            <a:endParaRPr sz="120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17148" l="24992" r="14886" t="35164"/>
          <a:stretch/>
        </p:blipFill>
        <p:spPr>
          <a:xfrm>
            <a:off x="2447249" y="1767600"/>
            <a:ext cx="4249502" cy="189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5"/>
          <p:cNvCxnSpPr>
            <a:endCxn id="110" idx="3"/>
          </p:cNvCxnSpPr>
          <p:nvPr/>
        </p:nvCxnSpPr>
        <p:spPr>
          <a:xfrm rot="10800000">
            <a:off x="2206400" y="1903700"/>
            <a:ext cx="2249400" cy="201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3" name="Google Shape;113;p15"/>
          <p:cNvSpPr/>
          <p:nvPr/>
        </p:nvSpPr>
        <p:spPr>
          <a:xfrm>
            <a:off x="233900" y="2864750"/>
            <a:ext cx="1972500" cy="1597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VectorNav IMU: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3-axis orientation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3-axis angular velocity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3-axis linear acceleration</a:t>
            </a:r>
            <a:endParaRPr sz="1200"/>
          </a:p>
        </p:txBody>
      </p:sp>
      <p:cxnSp>
        <p:nvCxnSpPr>
          <p:cNvPr id="114" name="Google Shape;114;p15"/>
          <p:cNvCxnSpPr>
            <a:endCxn id="115" idx="1"/>
          </p:cNvCxnSpPr>
          <p:nvPr/>
        </p:nvCxnSpPr>
        <p:spPr>
          <a:xfrm flipH="1" rot="10800000">
            <a:off x="4982200" y="1903700"/>
            <a:ext cx="1955400" cy="54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5" name="Google Shape;115;p15"/>
          <p:cNvSpPr/>
          <p:nvPr/>
        </p:nvSpPr>
        <p:spPr>
          <a:xfrm>
            <a:off x="6937600" y="1104950"/>
            <a:ext cx="1972500" cy="1597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Velodyne LIDAR: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“PointCloud” messages</a:t>
            </a:r>
            <a:endParaRPr sz="1200"/>
          </a:p>
        </p:txBody>
      </p:sp>
      <p:sp>
        <p:nvSpPr>
          <p:cNvPr id="116" name="Google Shape;116;p15"/>
          <p:cNvSpPr/>
          <p:nvPr/>
        </p:nvSpPr>
        <p:spPr>
          <a:xfrm>
            <a:off x="6937600" y="2864750"/>
            <a:ext cx="1972500" cy="1597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GPS: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Latitude, </a:t>
            </a:r>
            <a:r>
              <a:rPr lang="en" sz="1200"/>
              <a:t>longitude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Altitude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Fix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786150" y="269395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Overview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673900" y="112320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0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73900" y="1600925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1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673900" y="207865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673900" y="2556375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673900" y="3110888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Lidar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3638075" y="2323875"/>
            <a:ext cx="1479600" cy="612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Fusion (GPS, IMU)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2207725" y="108310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 Image Analysis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2207725" y="188620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2207725" y="2749000"/>
            <a:ext cx="1316700" cy="85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Distribution Transform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476625" y="1711875"/>
            <a:ext cx="1479600" cy="612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Fusion (other sensors)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7276200" y="1828125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Position</a:t>
            </a:r>
            <a:endParaRPr/>
          </a:p>
        </p:txBody>
      </p:sp>
      <p:cxnSp>
        <p:nvCxnSpPr>
          <p:cNvPr id="133" name="Google Shape;133;p16"/>
          <p:cNvCxnSpPr>
            <a:stCxn id="122" idx="3"/>
            <a:endCxn id="128" idx="1"/>
          </p:cNvCxnSpPr>
          <p:nvPr/>
        </p:nvCxnSpPr>
        <p:spPr>
          <a:xfrm>
            <a:off x="1742800" y="1312950"/>
            <a:ext cx="465000" cy="76200"/>
          </a:xfrm>
          <a:prstGeom prst="bentConnector3">
            <a:avLst>
              <a:gd fmla="val 2964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6"/>
          <p:cNvCxnSpPr>
            <a:stCxn id="123" idx="3"/>
            <a:endCxn id="128" idx="1"/>
          </p:cNvCxnSpPr>
          <p:nvPr/>
        </p:nvCxnSpPr>
        <p:spPr>
          <a:xfrm flipH="1" rot="10800000">
            <a:off x="1742800" y="1388975"/>
            <a:ext cx="465000" cy="401700"/>
          </a:xfrm>
          <a:prstGeom prst="bentConnector3">
            <a:avLst>
              <a:gd fmla="val 2964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6"/>
          <p:cNvCxnSpPr>
            <a:stCxn id="124" idx="3"/>
            <a:endCxn id="127" idx="1"/>
          </p:cNvCxnSpPr>
          <p:nvPr/>
        </p:nvCxnSpPr>
        <p:spPr>
          <a:xfrm>
            <a:off x="1742800" y="2268400"/>
            <a:ext cx="1895400" cy="361500"/>
          </a:xfrm>
          <a:prstGeom prst="bentConnector3">
            <a:avLst>
              <a:gd fmla="val 817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6"/>
          <p:cNvCxnSpPr>
            <a:stCxn id="125" idx="3"/>
            <a:endCxn id="127" idx="1"/>
          </p:cNvCxnSpPr>
          <p:nvPr/>
        </p:nvCxnSpPr>
        <p:spPr>
          <a:xfrm flipH="1" rot="10800000">
            <a:off x="1742800" y="2630025"/>
            <a:ext cx="1895400" cy="116100"/>
          </a:xfrm>
          <a:prstGeom prst="bentConnector3">
            <a:avLst>
              <a:gd fmla="val 858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6"/>
          <p:cNvCxnSpPr>
            <a:stCxn id="126" idx="3"/>
            <a:endCxn id="130" idx="1"/>
          </p:cNvCxnSpPr>
          <p:nvPr/>
        </p:nvCxnSpPr>
        <p:spPr>
          <a:xfrm flipH="1" rot="10800000">
            <a:off x="1742800" y="3174038"/>
            <a:ext cx="465000" cy="126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6"/>
          <p:cNvCxnSpPr>
            <a:stCxn id="127" idx="3"/>
            <a:endCxn id="131" idx="1"/>
          </p:cNvCxnSpPr>
          <p:nvPr/>
        </p:nvCxnSpPr>
        <p:spPr>
          <a:xfrm flipH="1" rot="10800000">
            <a:off x="5117675" y="2017875"/>
            <a:ext cx="359100" cy="6120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6"/>
          <p:cNvCxnSpPr>
            <a:stCxn id="131" idx="3"/>
            <a:endCxn id="132" idx="1"/>
          </p:cNvCxnSpPr>
          <p:nvPr/>
        </p:nvCxnSpPr>
        <p:spPr>
          <a:xfrm>
            <a:off x="6956225" y="2017875"/>
            <a:ext cx="3201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6"/>
          <p:cNvCxnSpPr>
            <a:stCxn id="128" idx="3"/>
            <a:endCxn id="131" idx="1"/>
          </p:cNvCxnSpPr>
          <p:nvPr/>
        </p:nvCxnSpPr>
        <p:spPr>
          <a:xfrm>
            <a:off x="3524425" y="1389100"/>
            <a:ext cx="1952100" cy="6288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6"/>
          <p:cNvCxnSpPr>
            <a:stCxn id="129" idx="3"/>
            <a:endCxn id="131" idx="1"/>
          </p:cNvCxnSpPr>
          <p:nvPr/>
        </p:nvCxnSpPr>
        <p:spPr>
          <a:xfrm flipH="1" rot="10800000">
            <a:off x="3524425" y="2017900"/>
            <a:ext cx="1952100" cy="1743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6"/>
          <p:cNvCxnSpPr>
            <a:stCxn id="130" idx="3"/>
            <a:endCxn id="131" idx="1"/>
          </p:cNvCxnSpPr>
          <p:nvPr/>
        </p:nvCxnSpPr>
        <p:spPr>
          <a:xfrm flipH="1" rot="10800000">
            <a:off x="3524425" y="2017900"/>
            <a:ext cx="1952100" cy="1156200"/>
          </a:xfrm>
          <a:prstGeom prst="bentConnector3">
            <a:avLst>
              <a:gd fmla="val 9085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6"/>
          <p:cNvCxnSpPr>
            <a:stCxn id="122" idx="0"/>
            <a:endCxn id="129" idx="1"/>
          </p:cNvCxnSpPr>
          <p:nvPr/>
        </p:nvCxnSpPr>
        <p:spPr>
          <a:xfrm flipH="1" rot="-5400000">
            <a:off x="1173550" y="1158000"/>
            <a:ext cx="1068900" cy="999300"/>
          </a:xfrm>
          <a:prstGeom prst="bentConnector4">
            <a:avLst>
              <a:gd fmla="val -13914" name="adj1"/>
              <a:gd fmla="val 76745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6"/>
          <p:cNvSpPr/>
          <p:nvPr/>
        </p:nvSpPr>
        <p:spPr>
          <a:xfrm>
            <a:off x="673900" y="3665400"/>
            <a:ext cx="1107600" cy="4182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2259925" y="3665400"/>
            <a:ext cx="1212300" cy="418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 Analysis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3790625" y="3665400"/>
            <a:ext cx="3230100" cy="4182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7256850" y="3665400"/>
            <a:ext cx="1107600" cy="418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</a:t>
            </a:r>
            <a:endParaRPr/>
          </a:p>
        </p:txBody>
      </p:sp>
      <p:cxnSp>
        <p:nvCxnSpPr>
          <p:cNvPr id="148" name="Google Shape;148;p16"/>
          <p:cNvCxnSpPr>
            <a:stCxn id="144" idx="3"/>
            <a:endCxn id="145" idx="1"/>
          </p:cNvCxnSpPr>
          <p:nvPr/>
        </p:nvCxnSpPr>
        <p:spPr>
          <a:xfrm>
            <a:off x="1781500" y="3874500"/>
            <a:ext cx="478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6"/>
          <p:cNvCxnSpPr>
            <a:stCxn id="145" idx="3"/>
            <a:endCxn id="146" idx="1"/>
          </p:cNvCxnSpPr>
          <p:nvPr/>
        </p:nvCxnSpPr>
        <p:spPr>
          <a:xfrm>
            <a:off x="3472225" y="3874500"/>
            <a:ext cx="31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6"/>
          <p:cNvCxnSpPr>
            <a:stCxn id="146" idx="3"/>
            <a:endCxn id="147" idx="1"/>
          </p:cNvCxnSpPr>
          <p:nvPr/>
        </p:nvCxnSpPr>
        <p:spPr>
          <a:xfrm>
            <a:off x="7020725" y="3874500"/>
            <a:ext cx="236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6"/>
          <p:cNvSpPr/>
          <p:nvPr/>
        </p:nvSpPr>
        <p:spPr>
          <a:xfrm>
            <a:off x="5060700" y="990788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Map</a:t>
            </a:r>
            <a:endParaRPr/>
          </a:p>
        </p:txBody>
      </p:sp>
      <p:cxnSp>
        <p:nvCxnSpPr>
          <p:cNvPr id="152" name="Google Shape;152;p16"/>
          <p:cNvCxnSpPr>
            <a:stCxn id="129" idx="3"/>
            <a:endCxn id="151" idx="1"/>
          </p:cNvCxnSpPr>
          <p:nvPr/>
        </p:nvCxnSpPr>
        <p:spPr>
          <a:xfrm flipH="1" rot="10800000">
            <a:off x="3524425" y="1180600"/>
            <a:ext cx="1536300" cy="1011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IMU/GPS Fusion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32525" y="179140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786150" y="353080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</a:t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2545400" y="1675150"/>
            <a:ext cx="1479600" cy="612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Model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4603000" y="167515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State</a:t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6549825" y="1675150"/>
            <a:ext cx="1316700" cy="612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Corrected State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4603000" y="341455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Kalman </a:t>
            </a:r>
            <a:r>
              <a:rPr lang="en"/>
              <a:t>Update</a:t>
            </a:r>
            <a:endParaRPr/>
          </a:p>
        </p:txBody>
      </p:sp>
      <p:cxnSp>
        <p:nvCxnSpPr>
          <p:cNvPr id="164" name="Google Shape;164;p17"/>
          <p:cNvCxnSpPr>
            <a:stCxn id="158" idx="3"/>
            <a:endCxn id="160" idx="1"/>
          </p:cNvCxnSpPr>
          <p:nvPr/>
        </p:nvCxnSpPr>
        <p:spPr>
          <a:xfrm>
            <a:off x="1801425" y="1981150"/>
            <a:ext cx="7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17"/>
          <p:cNvCxnSpPr>
            <a:stCxn id="159" idx="3"/>
            <a:endCxn id="163" idx="1"/>
          </p:cNvCxnSpPr>
          <p:nvPr/>
        </p:nvCxnSpPr>
        <p:spPr>
          <a:xfrm>
            <a:off x="1855050" y="3720550"/>
            <a:ext cx="27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17"/>
          <p:cNvCxnSpPr>
            <a:stCxn id="160" idx="3"/>
            <a:endCxn id="161" idx="1"/>
          </p:cNvCxnSpPr>
          <p:nvPr/>
        </p:nvCxnSpPr>
        <p:spPr>
          <a:xfrm>
            <a:off x="4025000" y="1981150"/>
            <a:ext cx="57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7"/>
          <p:cNvCxnSpPr>
            <a:stCxn id="161" idx="2"/>
            <a:endCxn id="163" idx="0"/>
          </p:cNvCxnSpPr>
          <p:nvPr/>
        </p:nvCxnSpPr>
        <p:spPr>
          <a:xfrm>
            <a:off x="5261350" y="2287150"/>
            <a:ext cx="0" cy="112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17"/>
          <p:cNvCxnSpPr>
            <a:stCxn id="163" idx="3"/>
          </p:cNvCxnSpPr>
          <p:nvPr/>
        </p:nvCxnSpPr>
        <p:spPr>
          <a:xfrm>
            <a:off x="5919700" y="3720550"/>
            <a:ext cx="129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7"/>
          <p:cNvCxnSpPr>
            <a:endCxn id="162" idx="2"/>
          </p:cNvCxnSpPr>
          <p:nvPr/>
        </p:nvCxnSpPr>
        <p:spPr>
          <a:xfrm rot="10800000">
            <a:off x="7208175" y="2287150"/>
            <a:ext cx="0" cy="14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17"/>
          <p:cNvSpPr txBox="1"/>
          <p:nvPr/>
        </p:nvSpPr>
        <p:spPr>
          <a:xfrm>
            <a:off x="732525" y="2081000"/>
            <a:ext cx="1850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High Rate ~ 100 Hz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732525" y="3811900"/>
            <a:ext cx="1598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Low</a:t>
            </a: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 Rate ~ 1 Hz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3479325" y="1228675"/>
            <a:ext cx="923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IMU Only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4877250" y="1010725"/>
            <a:ext cx="12429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If GPS Available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4" name="Google Shape;174;p17"/>
          <p:cNvCxnSpPr>
            <a:stCxn id="160" idx="0"/>
            <a:endCxn id="162" idx="0"/>
          </p:cNvCxnSpPr>
          <p:nvPr/>
        </p:nvCxnSpPr>
        <p:spPr>
          <a:xfrm flipH="1" rot="-5400000">
            <a:off x="5246450" y="-286100"/>
            <a:ext cx="600" cy="3923100"/>
          </a:xfrm>
          <a:prstGeom prst="bentConnector3">
            <a:avLst>
              <a:gd fmla="val -6458333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5" name="Google Shape;175;p17"/>
          <p:cNvCxnSpPr>
            <a:stCxn id="161" idx="0"/>
            <a:endCxn id="160" idx="0"/>
          </p:cNvCxnSpPr>
          <p:nvPr/>
        </p:nvCxnSpPr>
        <p:spPr>
          <a:xfrm rot="5400000">
            <a:off x="4273000" y="687400"/>
            <a:ext cx="600" cy="1976100"/>
          </a:xfrm>
          <a:prstGeom prst="bentConnector3">
            <a:avLst>
              <a:gd fmla="val -31566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IMU/GPS Fusion Results</a:t>
            </a:r>
            <a:endParaRPr/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00" y="1276650"/>
            <a:ext cx="4336799" cy="32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76650"/>
            <a:ext cx="4336799" cy="32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Visual-Inertial Sensor</a:t>
            </a:r>
            <a:r>
              <a:rPr lang="en"/>
              <a:t> Fusion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732525" y="179140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</a:t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732525" y="2813475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</a:t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2545400" y="1675150"/>
            <a:ext cx="1479600" cy="612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Model</a:t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4603000" y="167515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State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6549825" y="1675150"/>
            <a:ext cx="1316700" cy="612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Corrected State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4603000" y="267775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Kalman Update</a:t>
            </a:r>
            <a:endParaRPr/>
          </a:p>
        </p:txBody>
      </p:sp>
      <p:cxnSp>
        <p:nvCxnSpPr>
          <p:cNvPr id="194" name="Google Shape;194;p19"/>
          <p:cNvCxnSpPr>
            <a:stCxn id="188" idx="3"/>
            <a:endCxn id="190" idx="1"/>
          </p:cNvCxnSpPr>
          <p:nvPr/>
        </p:nvCxnSpPr>
        <p:spPr>
          <a:xfrm>
            <a:off x="1801425" y="1981150"/>
            <a:ext cx="7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19"/>
          <p:cNvCxnSpPr>
            <a:stCxn id="189" idx="3"/>
            <a:endCxn id="193" idx="1"/>
          </p:cNvCxnSpPr>
          <p:nvPr/>
        </p:nvCxnSpPr>
        <p:spPr>
          <a:xfrm flipH="1" rot="10800000">
            <a:off x="1801425" y="2983725"/>
            <a:ext cx="2801700" cy="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19"/>
          <p:cNvCxnSpPr>
            <a:stCxn id="190" idx="3"/>
            <a:endCxn id="191" idx="1"/>
          </p:cNvCxnSpPr>
          <p:nvPr/>
        </p:nvCxnSpPr>
        <p:spPr>
          <a:xfrm>
            <a:off x="4025000" y="1981150"/>
            <a:ext cx="57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19"/>
          <p:cNvCxnSpPr>
            <a:stCxn id="191" idx="2"/>
            <a:endCxn id="193" idx="0"/>
          </p:cNvCxnSpPr>
          <p:nvPr/>
        </p:nvCxnSpPr>
        <p:spPr>
          <a:xfrm>
            <a:off x="5261350" y="2287150"/>
            <a:ext cx="0" cy="39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19"/>
          <p:cNvSpPr txBox="1"/>
          <p:nvPr/>
        </p:nvSpPr>
        <p:spPr>
          <a:xfrm>
            <a:off x="732525" y="2081000"/>
            <a:ext cx="1850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High Rate ~ 100 Hz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732525" y="3094575"/>
            <a:ext cx="1598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Low Rate ~ 1 Hz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479325" y="1228675"/>
            <a:ext cx="923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IMU Only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4877250" y="1010725"/>
            <a:ext cx="17463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If GPS/ VO Available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2" name="Google Shape;202;p19"/>
          <p:cNvCxnSpPr>
            <a:stCxn id="190" idx="0"/>
            <a:endCxn id="192" idx="0"/>
          </p:cNvCxnSpPr>
          <p:nvPr/>
        </p:nvCxnSpPr>
        <p:spPr>
          <a:xfrm flipH="1" rot="-5400000">
            <a:off x="5246450" y="-286100"/>
            <a:ext cx="600" cy="3923100"/>
          </a:xfrm>
          <a:prstGeom prst="bentConnector3">
            <a:avLst>
              <a:gd fmla="val -658041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03" name="Google Shape;203;p19"/>
          <p:cNvCxnSpPr>
            <a:stCxn id="191" idx="0"/>
            <a:endCxn id="190" idx="0"/>
          </p:cNvCxnSpPr>
          <p:nvPr/>
        </p:nvCxnSpPr>
        <p:spPr>
          <a:xfrm rot="5400000">
            <a:off x="4273000" y="687400"/>
            <a:ext cx="600" cy="1976100"/>
          </a:xfrm>
          <a:prstGeom prst="bentConnector3">
            <a:avLst>
              <a:gd fmla="val -31266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19"/>
          <p:cNvSpPr/>
          <p:nvPr/>
        </p:nvSpPr>
        <p:spPr>
          <a:xfrm>
            <a:off x="732525" y="3545950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786150" y="3827050"/>
            <a:ext cx="1598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ans Pro"/>
                <a:ea typeface="Source Sans Pro"/>
                <a:cs typeface="Source Sans Pro"/>
                <a:sym typeface="Source Sans Pro"/>
              </a:rPr>
              <a:t>Low Rate ~ 1 Hz</a:t>
            </a:r>
            <a:endParaRPr i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6" name="Google Shape;206;p19"/>
          <p:cNvCxnSpPr>
            <a:stCxn id="204" idx="3"/>
            <a:endCxn id="193" idx="2"/>
          </p:cNvCxnSpPr>
          <p:nvPr/>
        </p:nvCxnSpPr>
        <p:spPr>
          <a:xfrm flipH="1" rot="10800000">
            <a:off x="1801425" y="3289900"/>
            <a:ext cx="3459900" cy="44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19"/>
          <p:cNvCxnSpPr>
            <a:stCxn id="193" idx="3"/>
            <a:endCxn id="192" idx="2"/>
          </p:cNvCxnSpPr>
          <p:nvPr/>
        </p:nvCxnSpPr>
        <p:spPr>
          <a:xfrm flipH="1" rot="10800000">
            <a:off x="5919700" y="2287150"/>
            <a:ext cx="1288500" cy="696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Visual-Inertial Sensor Fusion Results</a:t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013" y="1052120"/>
            <a:ext cx="5103973" cy="382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786150" y="308095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VSLAM Process: Feature Detection</a:t>
            </a:r>
            <a:endParaRPr/>
          </a:p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786150" y="1896800"/>
            <a:ext cx="4047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Current results: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Good detection of features but issues matching features against world points on turns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currently solved by allowing more error</a:t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1921275" y="1284800"/>
            <a:ext cx="1479600" cy="612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ORB Feature Detection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3682200" y="128480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Uniform Selection</a:t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6878250" y="1294150"/>
            <a:ext cx="1585500" cy="612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</a:t>
            </a:r>
            <a:r>
              <a:rPr lang="en"/>
              <a:t> </a:t>
            </a:r>
            <a:r>
              <a:rPr lang="en"/>
              <a:t>Calculation</a:t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5280213" y="1294150"/>
            <a:ext cx="1316700" cy="6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Matching</a:t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571050" y="1401063"/>
            <a:ext cx="1068900" cy="379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</a:t>
            </a:r>
            <a:endParaRPr/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0" r="0" t="17471"/>
          <a:stretch/>
        </p:blipFill>
        <p:spPr>
          <a:xfrm>
            <a:off x="4998825" y="2170900"/>
            <a:ext cx="3477600" cy="269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21"/>
          <p:cNvCxnSpPr>
            <a:stCxn id="224" idx="3"/>
            <a:endCxn id="220" idx="1"/>
          </p:cNvCxnSpPr>
          <p:nvPr/>
        </p:nvCxnSpPr>
        <p:spPr>
          <a:xfrm>
            <a:off x="1639950" y="1590813"/>
            <a:ext cx="281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7" name="Google Shape;227;p21"/>
          <p:cNvCxnSpPr>
            <a:stCxn id="220" idx="3"/>
            <a:endCxn id="221" idx="1"/>
          </p:cNvCxnSpPr>
          <p:nvPr/>
        </p:nvCxnSpPr>
        <p:spPr>
          <a:xfrm>
            <a:off x="3400875" y="1590800"/>
            <a:ext cx="281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1"/>
          <p:cNvCxnSpPr>
            <a:endCxn id="223" idx="1"/>
          </p:cNvCxnSpPr>
          <p:nvPr/>
        </p:nvCxnSpPr>
        <p:spPr>
          <a:xfrm>
            <a:off x="4998813" y="1590850"/>
            <a:ext cx="281400" cy="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1"/>
          <p:cNvCxnSpPr>
            <a:stCxn id="223" idx="3"/>
            <a:endCxn id="222" idx="1"/>
          </p:cNvCxnSpPr>
          <p:nvPr/>
        </p:nvCxnSpPr>
        <p:spPr>
          <a:xfrm>
            <a:off x="6596913" y="1600150"/>
            <a:ext cx="281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